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8bcf05359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8bcf05359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18a292675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18a292675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8a292675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8a292675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18a2926750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18a2926750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8a292675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8a292675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8a2926750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8a2926750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8a292675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18a292675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8bcf0535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8bcf0535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18a292675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18a292675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Relationship Id="rId7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Relationship Id="rId4" Type="http://schemas.openxmlformats.org/officeDocument/2006/relationships/image" Target="../media/image1.png"/><Relationship Id="rId5" Type="http://schemas.openxmlformats.org/officeDocument/2006/relationships/image" Target="../media/image29.png"/><Relationship Id="rId6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7.png"/><Relationship Id="rId6" Type="http://schemas.openxmlformats.org/officeDocument/2006/relationships/image" Target="../media/image9.png"/><Relationship Id="rId7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6.jpg"/><Relationship Id="rId4" Type="http://schemas.openxmlformats.org/officeDocument/2006/relationships/image" Target="../media/image31.jpg"/><Relationship Id="rId5" Type="http://schemas.openxmlformats.org/officeDocument/2006/relationships/image" Target="../media/image35.jpg"/><Relationship Id="rId6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Relationship Id="rId6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28.jpg"/><Relationship Id="rId5" Type="http://schemas.openxmlformats.org/officeDocument/2006/relationships/image" Target="../media/image21.jpg"/><Relationship Id="rId6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_ERnvAE6ExY5WHX2ufXA-MkZcY_zhviH/view" TargetMode="External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36250" y="1822325"/>
            <a:ext cx="6015900" cy="101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5050"/>
              <a:t>TWOGEAR TEAM</a:t>
            </a:r>
            <a:endParaRPr b="1" sz="5050"/>
          </a:p>
        </p:txBody>
      </p:sp>
      <p:sp>
        <p:nvSpPr>
          <p:cNvPr id="55" name="Google Shape;55;p13"/>
          <p:cNvSpPr/>
          <p:nvPr/>
        </p:nvSpPr>
        <p:spPr>
          <a:xfrm>
            <a:off x="304800" y="2904200"/>
            <a:ext cx="4738200" cy="511200"/>
          </a:xfrm>
          <a:prstGeom prst="roundRect">
            <a:avLst>
              <a:gd fmla="val 16667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04800" y="2904200"/>
            <a:ext cx="4738200" cy="5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Кейс: Банк Центр-Инвест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304800" y="3569550"/>
            <a:ext cx="4738200" cy="511200"/>
          </a:xfrm>
          <a:prstGeom prst="roundRect">
            <a:avLst>
              <a:gd fmla="val 16667" name="adj"/>
            </a:avLst>
          </a:prstGeom>
          <a:solidFill>
            <a:srgbClr val="3DB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>
            <a:off x="311700" y="3583050"/>
            <a:ext cx="4365000" cy="48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Проект: Простая </a:t>
            </a:r>
            <a:r>
              <a:rPr b="1" lang="ru">
                <a:solidFill>
                  <a:schemeClr val="lt1"/>
                </a:solidFill>
              </a:rPr>
              <a:t>Экономика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1090" l="0" r="0" t="-1090"/>
          <a:stretch/>
        </p:blipFill>
        <p:spPr>
          <a:xfrm>
            <a:off x="6372250" y="293600"/>
            <a:ext cx="2384600" cy="51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>
            <a:off x="0" y="4362650"/>
            <a:ext cx="9144000" cy="792600"/>
          </a:xfrm>
          <a:prstGeom prst="rect">
            <a:avLst/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0575" y="104725"/>
            <a:ext cx="4364948" cy="9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250" y="104726"/>
            <a:ext cx="925000" cy="9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8275" y="118225"/>
            <a:ext cx="1620452" cy="91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02038" y="0"/>
            <a:ext cx="1334825" cy="133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/>
          <p:nvPr/>
        </p:nvSpPr>
        <p:spPr>
          <a:xfrm>
            <a:off x="5301900" y="3967475"/>
            <a:ext cx="273900" cy="443400"/>
          </a:xfrm>
          <a:prstGeom prst="triangle">
            <a:avLst>
              <a:gd fmla="val 50000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5530150" y="3646925"/>
            <a:ext cx="273900" cy="792600"/>
          </a:xfrm>
          <a:prstGeom prst="triangle">
            <a:avLst>
              <a:gd fmla="val 50000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/>
          <p:nvPr/>
        </p:nvSpPr>
        <p:spPr>
          <a:xfrm>
            <a:off x="5741125" y="4080750"/>
            <a:ext cx="273900" cy="443400"/>
          </a:xfrm>
          <a:prstGeom prst="triangle">
            <a:avLst>
              <a:gd fmla="val 50000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3"/>
          <p:cNvSpPr/>
          <p:nvPr/>
        </p:nvSpPr>
        <p:spPr>
          <a:xfrm>
            <a:off x="8430875" y="4184388"/>
            <a:ext cx="273900" cy="443400"/>
          </a:xfrm>
          <a:prstGeom prst="triangle">
            <a:avLst>
              <a:gd fmla="val 50000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8659125" y="3863838"/>
            <a:ext cx="273900" cy="792600"/>
          </a:xfrm>
          <a:prstGeom prst="triangle">
            <a:avLst>
              <a:gd fmla="val 50000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3"/>
          <p:cNvSpPr/>
          <p:nvPr/>
        </p:nvSpPr>
        <p:spPr>
          <a:xfrm>
            <a:off x="8798825" y="4184400"/>
            <a:ext cx="273900" cy="590400"/>
          </a:xfrm>
          <a:prstGeom prst="triangle">
            <a:avLst>
              <a:gd fmla="val 50000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/>
          <p:nvPr/>
        </p:nvSpPr>
        <p:spPr>
          <a:xfrm>
            <a:off x="282600" y="184550"/>
            <a:ext cx="8578800" cy="709800"/>
          </a:xfrm>
          <a:prstGeom prst="roundRect">
            <a:avLst>
              <a:gd fmla="val 16667" name="adj"/>
            </a:avLst>
          </a:prstGeom>
          <a:solidFill>
            <a:srgbClr val="3DB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2"/>
          <p:cNvSpPr txBox="1"/>
          <p:nvPr>
            <p:ph type="title"/>
          </p:nvPr>
        </p:nvSpPr>
        <p:spPr>
          <a:xfrm>
            <a:off x="1537350" y="220525"/>
            <a:ext cx="6069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120">
                <a:solidFill>
                  <a:schemeClr val="lt1"/>
                </a:solidFill>
              </a:rPr>
              <a:t>СПАСИБО ЗА ВНИМАНИЕ!</a:t>
            </a:r>
            <a:endParaRPr b="1" sz="3120">
              <a:solidFill>
                <a:schemeClr val="lt1"/>
              </a:solidFill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424" y="1105425"/>
            <a:ext cx="6063176" cy="403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8300" y="1913425"/>
            <a:ext cx="5374449" cy="1138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000" y="3693144"/>
            <a:ext cx="994199" cy="994184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0" y="4648200"/>
            <a:ext cx="2464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РЕПОЗИТОРИЙ GITHUB</a:t>
            </a:r>
            <a:endParaRPr b="1" sz="1500">
              <a:solidFill>
                <a:schemeClr val="dk1"/>
              </a:solidFill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2294700" y="4648200"/>
            <a:ext cx="2464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</a:rPr>
              <a:t>APK ПРИЛОЖЕНИЯ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9700" y="3693125"/>
            <a:ext cx="994202" cy="994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/>
          <p:nvPr/>
        </p:nvSpPr>
        <p:spPr>
          <a:xfrm>
            <a:off x="205125" y="184550"/>
            <a:ext cx="8762100" cy="791700"/>
          </a:xfrm>
          <a:prstGeom prst="roundRect">
            <a:avLst>
              <a:gd fmla="val 16667" name="adj"/>
            </a:avLst>
          </a:prstGeom>
          <a:solidFill>
            <a:srgbClr val="3DB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 txBox="1"/>
          <p:nvPr>
            <p:ph type="title"/>
          </p:nvPr>
        </p:nvSpPr>
        <p:spPr>
          <a:xfrm>
            <a:off x="325875" y="20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820">
                <a:solidFill>
                  <a:schemeClr val="lt1"/>
                </a:solidFill>
              </a:rPr>
              <a:t>СОСТАВ </a:t>
            </a:r>
            <a:r>
              <a:rPr b="1" lang="ru" sz="3820">
                <a:solidFill>
                  <a:schemeClr val="lt1"/>
                </a:solidFill>
              </a:rPr>
              <a:t>КОМАНДЫ</a:t>
            </a:r>
            <a:endParaRPr b="1" sz="3820">
              <a:solidFill>
                <a:schemeClr val="lt1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100500" y="1137050"/>
            <a:ext cx="8790600" cy="3909000"/>
          </a:xfrm>
          <a:prstGeom prst="roundRect">
            <a:avLst>
              <a:gd fmla="val 16667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/>
        </p:nvSpPr>
        <p:spPr>
          <a:xfrm>
            <a:off x="308075" y="3395325"/>
            <a:ext cx="19452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</a:rPr>
              <a:t>Федоров Никита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2232648" y="3395325"/>
            <a:ext cx="22482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</a:rPr>
              <a:t>Едомский Дмитрий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80" name="Google Shape;80;p14"/>
          <p:cNvSpPr txBox="1"/>
          <p:nvPr/>
        </p:nvSpPr>
        <p:spPr>
          <a:xfrm>
            <a:off x="4612488" y="3395325"/>
            <a:ext cx="18708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</a:rPr>
              <a:t>Медведев Илья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81" name="Google Shape;81;p14"/>
          <p:cNvSpPr txBox="1"/>
          <p:nvPr/>
        </p:nvSpPr>
        <p:spPr>
          <a:xfrm>
            <a:off x="6853875" y="3395325"/>
            <a:ext cx="1570800" cy="6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</a:rPr>
              <a:t>Литюк Елена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82" name="Google Shape;82;p14"/>
          <p:cNvSpPr txBox="1"/>
          <p:nvPr/>
        </p:nvSpPr>
        <p:spPr>
          <a:xfrm>
            <a:off x="566825" y="1213250"/>
            <a:ext cx="14277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DISIGNER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83" name="Google Shape;83;p14"/>
          <p:cNvSpPr txBox="1"/>
          <p:nvPr/>
        </p:nvSpPr>
        <p:spPr>
          <a:xfrm>
            <a:off x="1580950" y="1213250"/>
            <a:ext cx="33729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lt1"/>
                </a:solidFill>
              </a:rPr>
              <a:t>BACKEND РАЗРАБОТЧИК</a:t>
            </a:r>
            <a:endParaRPr b="1" sz="1200">
              <a:solidFill>
                <a:schemeClr val="lt1"/>
              </a:solidFill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4205263" y="1213250"/>
            <a:ext cx="2553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</a:rPr>
              <a:t>FRONT</a:t>
            </a:r>
            <a:r>
              <a:rPr b="1" lang="ru" sz="1100">
                <a:solidFill>
                  <a:schemeClr val="lt1"/>
                </a:solidFill>
              </a:rPr>
              <a:t>END РАЗРАБОТЧИК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85" name="Google Shape;85;p14"/>
          <p:cNvSpPr txBox="1"/>
          <p:nvPr/>
        </p:nvSpPr>
        <p:spPr>
          <a:xfrm>
            <a:off x="6292875" y="1213250"/>
            <a:ext cx="25536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lt1"/>
                </a:solidFill>
              </a:rPr>
              <a:t>FRONTEND РАЗРАБОТЧИК</a:t>
            </a:r>
            <a:endParaRPr b="1" sz="1100">
              <a:solidFill>
                <a:schemeClr val="lt1"/>
              </a:solidFill>
            </a:endParaRPr>
          </a:p>
        </p:txBody>
      </p:sp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0799" y="4169680"/>
            <a:ext cx="3372902" cy="714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5175" y="200550"/>
            <a:ext cx="759675" cy="7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825" y="200550"/>
            <a:ext cx="759675" cy="75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4"/>
          <p:cNvPicPr preferRelativeResize="0"/>
          <p:nvPr/>
        </p:nvPicPr>
        <p:blipFill rotWithShape="1">
          <a:blip r:embed="rId5">
            <a:alphaModFix/>
          </a:blip>
          <a:srcRect b="48084" l="0" r="48958" t="0"/>
          <a:stretch/>
        </p:blipFill>
        <p:spPr>
          <a:xfrm>
            <a:off x="237425" y="1462200"/>
            <a:ext cx="1995225" cy="202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4"/>
          <p:cNvPicPr preferRelativeResize="0"/>
          <p:nvPr/>
        </p:nvPicPr>
        <p:blipFill rotWithShape="1">
          <a:blip r:embed="rId5">
            <a:alphaModFix/>
          </a:blip>
          <a:srcRect b="0" l="50982" r="0" t="51587"/>
          <a:stretch/>
        </p:blipFill>
        <p:spPr>
          <a:xfrm>
            <a:off x="2421775" y="1623713"/>
            <a:ext cx="1820125" cy="17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4"/>
          <p:cNvPicPr preferRelativeResize="0"/>
          <p:nvPr/>
        </p:nvPicPr>
        <p:blipFill rotWithShape="1">
          <a:blip r:embed="rId5">
            <a:alphaModFix/>
          </a:blip>
          <a:srcRect b="47894" l="51026" r="0" t="0"/>
          <a:stretch/>
        </p:blipFill>
        <p:spPr>
          <a:xfrm>
            <a:off x="4571988" y="1554300"/>
            <a:ext cx="1820125" cy="193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4"/>
          <p:cNvPicPr preferRelativeResize="0"/>
          <p:nvPr/>
        </p:nvPicPr>
        <p:blipFill rotWithShape="1">
          <a:blip r:embed="rId5">
            <a:alphaModFix/>
          </a:blip>
          <a:srcRect b="0" l="0" r="48373" t="51985"/>
          <a:stretch/>
        </p:blipFill>
        <p:spPr>
          <a:xfrm>
            <a:off x="6527225" y="1549063"/>
            <a:ext cx="1995225" cy="185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56886" y="4216350"/>
            <a:ext cx="621450" cy="62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5875" y="4255887"/>
            <a:ext cx="542375" cy="5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/>
          <p:nvPr/>
        </p:nvSpPr>
        <p:spPr>
          <a:xfrm>
            <a:off x="180200" y="1071425"/>
            <a:ext cx="8796900" cy="3988800"/>
          </a:xfrm>
          <a:prstGeom prst="roundRect">
            <a:avLst>
              <a:gd fmla="val 16667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228413" y="1235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b="1" lang="ru" sz="2300">
                <a:solidFill>
                  <a:schemeClr val="lt1"/>
                </a:solidFill>
              </a:rPr>
              <a:t>ПОЛНА </a:t>
            </a:r>
            <a:r>
              <a:rPr b="1" lang="ru" sz="2300">
                <a:solidFill>
                  <a:schemeClr val="lt1"/>
                </a:solidFill>
              </a:rPr>
              <a:t>ЭНТУЗИАЗМА</a:t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b="1" lang="ru" sz="2300">
                <a:solidFill>
                  <a:schemeClr val="lt1"/>
                </a:solidFill>
              </a:rPr>
              <a:t>СОСТОИТ ИЗ 4 ЧЕЛОВЕК</a:t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b="1" lang="ru" sz="2300">
                <a:solidFill>
                  <a:schemeClr val="lt1"/>
                </a:solidFill>
              </a:rPr>
              <a:t>КАЖДЫЙ МАСТЕР СВОЕГО ДЕЛА</a:t>
            </a:r>
            <a:endParaRPr b="1" sz="2300">
              <a:solidFill>
                <a:schemeClr val="lt1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-"/>
            </a:pPr>
            <a:r>
              <a:rPr b="1" lang="ru" sz="2300">
                <a:solidFill>
                  <a:schemeClr val="lt1"/>
                </a:solidFill>
              </a:rPr>
              <a:t>ВСЕГДА НА </a:t>
            </a:r>
            <a:r>
              <a:rPr b="1" lang="ru" sz="2300">
                <a:solidFill>
                  <a:schemeClr val="lt1"/>
                </a:solidFill>
              </a:rPr>
              <a:t>ВАЙБЕ</a:t>
            </a:r>
            <a:r>
              <a:rPr b="1" lang="ru" sz="2300">
                <a:solidFill>
                  <a:schemeClr val="lt1"/>
                </a:solidFill>
              </a:rPr>
              <a:t> </a:t>
            </a:r>
            <a:endParaRPr b="1" sz="23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1500" y="3182568"/>
            <a:ext cx="2191501" cy="1645331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434" y="3182575"/>
            <a:ext cx="2191491" cy="164532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" name="Google Shape;103;p15"/>
          <p:cNvSpPr/>
          <p:nvPr/>
        </p:nvSpPr>
        <p:spPr>
          <a:xfrm>
            <a:off x="228425" y="122275"/>
            <a:ext cx="8796900" cy="791700"/>
          </a:xfrm>
          <a:prstGeom prst="roundRect">
            <a:avLst>
              <a:gd fmla="val 16667" name="adj"/>
            </a:avLst>
          </a:prstGeom>
          <a:solidFill>
            <a:srgbClr val="3DB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2000" y="1378800"/>
            <a:ext cx="2136349" cy="160392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2962" y="3182563"/>
            <a:ext cx="2191501" cy="1645343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" name="Google Shape;106;p15"/>
          <p:cNvSpPr txBox="1"/>
          <p:nvPr>
            <p:ph type="title"/>
          </p:nvPr>
        </p:nvSpPr>
        <p:spPr>
          <a:xfrm>
            <a:off x="498750" y="189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620">
                <a:solidFill>
                  <a:schemeClr val="lt1"/>
                </a:solidFill>
              </a:rPr>
              <a:t>НАША</a:t>
            </a:r>
            <a:r>
              <a:rPr b="1" lang="ru" sz="3620">
                <a:solidFill>
                  <a:schemeClr val="lt1"/>
                </a:solidFill>
              </a:rPr>
              <a:t> КОМАНДА:</a:t>
            </a:r>
            <a:endParaRPr b="1" sz="36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/>
          <p:nvPr/>
        </p:nvSpPr>
        <p:spPr>
          <a:xfrm>
            <a:off x="298650" y="203250"/>
            <a:ext cx="8578800" cy="616200"/>
          </a:xfrm>
          <a:prstGeom prst="roundRect">
            <a:avLst>
              <a:gd fmla="val 16667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6"/>
          <p:cNvSpPr txBox="1"/>
          <p:nvPr>
            <p:ph type="title"/>
          </p:nvPr>
        </p:nvSpPr>
        <p:spPr>
          <a:xfrm>
            <a:off x="542375" y="203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120">
                <a:solidFill>
                  <a:schemeClr val="lt1"/>
                </a:solidFill>
              </a:rPr>
              <a:t>НАШ КЕЙС:</a:t>
            </a:r>
            <a:endParaRPr b="1" sz="3120">
              <a:solidFill>
                <a:schemeClr val="lt1"/>
              </a:solidFill>
            </a:endParaRPr>
          </a:p>
        </p:txBody>
      </p:sp>
      <p:sp>
        <p:nvSpPr>
          <p:cNvPr id="113" name="Google Shape;113;p16"/>
          <p:cNvSpPr/>
          <p:nvPr/>
        </p:nvSpPr>
        <p:spPr>
          <a:xfrm>
            <a:off x="318300" y="971050"/>
            <a:ext cx="8565900" cy="4046100"/>
          </a:xfrm>
          <a:prstGeom prst="roundRect">
            <a:avLst>
              <a:gd fmla="val 16667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542375" y="1146225"/>
            <a:ext cx="8520600" cy="167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- </a:t>
            </a:r>
            <a:r>
              <a:rPr b="1" lang="ru">
                <a:solidFill>
                  <a:schemeClr val="lt1"/>
                </a:solidFill>
              </a:rPr>
              <a:t>КОМПАНИЯ ЦЕНТР-ИНВЕСТ ПОСТАВИЛА ЗАДАЧУ СОЗДАНИЯ ПРИЛОЖЕНИЯ ДЛЯ ОБУЧЕНИЯ ДЕТЕЙ ФИНАНСОВОЙ ГРАМОТНОСТИ.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ru">
                <a:solidFill>
                  <a:schemeClr val="lt1"/>
                </a:solidFill>
              </a:rPr>
              <a:t>- УЗНАВ СТАТИСТИКУ, МЫ СДЕЛАЛИ УПОР НА ВИЗУАЛЬНУЮ ИНФОРМАЦИЮ НЕЖЕЛИ ТЕКСТОВУЮ. </a:t>
            </a:r>
            <a:endParaRPr b="1">
              <a:solidFill>
                <a:schemeClr val="lt1"/>
              </a:solidFill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25" y="2250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1200" y="225000"/>
            <a:ext cx="57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3018175" y="4512300"/>
            <a:ext cx="33828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</a:rPr>
              <a:t>Пример наших спрайтов: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18" name="Google Shape;118;p16"/>
          <p:cNvSpPr/>
          <p:nvPr/>
        </p:nvSpPr>
        <p:spPr>
          <a:xfrm>
            <a:off x="618925" y="2726400"/>
            <a:ext cx="7924200" cy="1785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925" y="2821125"/>
            <a:ext cx="1949650" cy="19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5800" y="2783138"/>
            <a:ext cx="2324900" cy="232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9900" y="2833100"/>
            <a:ext cx="2224973" cy="2224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/>
          <p:nvPr>
            <p:ph idx="1" type="body"/>
          </p:nvPr>
        </p:nvSpPr>
        <p:spPr>
          <a:xfrm>
            <a:off x="2751450" y="4000250"/>
            <a:ext cx="3641100" cy="9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000">
                <a:solidFill>
                  <a:srgbClr val="5CC642"/>
                </a:solidFill>
              </a:rPr>
              <a:t>МИНИМАЛИЗМ НАШЕ ВСЁ</a:t>
            </a:r>
            <a:endParaRPr b="1" sz="2000">
              <a:solidFill>
                <a:srgbClr val="5CC642"/>
              </a:solidFill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2751450" y="359150"/>
            <a:ext cx="3641100" cy="3641100"/>
          </a:xfrm>
          <a:prstGeom prst="rect">
            <a:avLst/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0063" y="657763"/>
            <a:ext cx="3043875" cy="30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/>
          <p:nvPr/>
        </p:nvSpPr>
        <p:spPr>
          <a:xfrm>
            <a:off x="282600" y="184550"/>
            <a:ext cx="8578800" cy="709800"/>
          </a:xfrm>
          <a:prstGeom prst="roundRect">
            <a:avLst>
              <a:gd fmla="val 16667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>
            <p:ph type="title"/>
          </p:nvPr>
        </p:nvSpPr>
        <p:spPr>
          <a:xfrm>
            <a:off x="311700" y="22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120">
                <a:solidFill>
                  <a:schemeClr val="lt1"/>
                </a:solidFill>
              </a:rPr>
              <a:t>РАБОТА ПРИЛОЖЕНИЯ</a:t>
            </a:r>
            <a:r>
              <a:rPr b="1" lang="ru" sz="3120">
                <a:solidFill>
                  <a:schemeClr val="lt1"/>
                </a:solidFill>
              </a:rPr>
              <a:t>:</a:t>
            </a:r>
            <a:endParaRPr b="1" sz="3120">
              <a:solidFill>
                <a:schemeClr val="lt1"/>
              </a:solidFill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2392150" y="1827363"/>
            <a:ext cx="5346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600">
                <a:solidFill>
                  <a:schemeClr val="dk1"/>
                </a:solidFill>
              </a:rPr>
              <a:t>+</a:t>
            </a:r>
            <a:endParaRPr b="1" sz="4600">
              <a:solidFill>
                <a:schemeClr val="dk1"/>
              </a:solidFill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862450" y="1827375"/>
            <a:ext cx="5346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600">
                <a:solidFill>
                  <a:schemeClr val="dk1"/>
                </a:solidFill>
              </a:rPr>
              <a:t>+</a:t>
            </a:r>
            <a:endParaRPr b="1" sz="4600">
              <a:solidFill>
                <a:schemeClr val="dk1"/>
              </a:solidFill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875" y="1600638"/>
            <a:ext cx="2301199" cy="12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 txBox="1"/>
          <p:nvPr/>
        </p:nvSpPr>
        <p:spPr>
          <a:xfrm>
            <a:off x="6827525" y="1827400"/>
            <a:ext cx="534600" cy="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600">
                <a:solidFill>
                  <a:schemeClr val="dk1"/>
                </a:solidFill>
              </a:rPr>
              <a:t>=</a:t>
            </a:r>
            <a:endParaRPr b="1" sz="4600">
              <a:solidFill>
                <a:schemeClr val="dk1"/>
              </a:solidFill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2154" y="1568700"/>
            <a:ext cx="1256250" cy="125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850" y="1710015"/>
            <a:ext cx="1912299" cy="10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8"/>
          <p:cNvSpPr/>
          <p:nvPr/>
        </p:nvSpPr>
        <p:spPr>
          <a:xfrm>
            <a:off x="282600" y="3186375"/>
            <a:ext cx="8578800" cy="1342800"/>
          </a:xfrm>
          <a:prstGeom prst="roundRect">
            <a:avLst>
              <a:gd fmla="val 16667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 txBox="1"/>
          <p:nvPr/>
        </p:nvSpPr>
        <p:spPr>
          <a:xfrm>
            <a:off x="494725" y="3339375"/>
            <a:ext cx="79533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</a:rPr>
              <a:t>ПРОСТАЯ ЭКОНОМИКА - ЭТО ПРИЛОЖЕНИЕ ДЛЯ ОБУЧЕНИЯ </a:t>
            </a:r>
            <a:r>
              <a:rPr b="1" lang="ru" sz="1800">
                <a:solidFill>
                  <a:schemeClr val="lt1"/>
                </a:solidFill>
              </a:rPr>
              <a:t>ПОДРАСТАЮЩЕГО</a:t>
            </a:r>
            <a:r>
              <a:rPr b="1" lang="ru" sz="1800">
                <a:solidFill>
                  <a:schemeClr val="lt1"/>
                </a:solidFill>
              </a:rPr>
              <a:t> ПОКОЛЕНИЯ ОСНОВАМ ФИНАНСОВОЙ ГРАМОТНОСТИ В ПРИВЛЕКАТЕЛЬНОЙ ФОРМЕ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43" name="Google Shape;14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26750" y="1710000"/>
            <a:ext cx="1912299" cy="107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E7CC3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/>
          <p:nvPr/>
        </p:nvSpPr>
        <p:spPr>
          <a:xfrm>
            <a:off x="282600" y="184550"/>
            <a:ext cx="8578800" cy="709800"/>
          </a:xfrm>
          <a:prstGeom prst="roundRect">
            <a:avLst>
              <a:gd fmla="val 16667" name="adj"/>
            </a:avLst>
          </a:prstGeom>
          <a:solidFill>
            <a:srgbClr val="3DB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 txBox="1"/>
          <p:nvPr>
            <p:ph type="title"/>
          </p:nvPr>
        </p:nvSpPr>
        <p:spPr>
          <a:xfrm>
            <a:off x="311700" y="22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120">
                <a:solidFill>
                  <a:schemeClr val="lt1"/>
                </a:solidFill>
              </a:rPr>
              <a:t>ПРИЛОЖЕНИЕ</a:t>
            </a:r>
            <a:r>
              <a:rPr b="1" lang="ru" sz="3120">
                <a:solidFill>
                  <a:schemeClr val="lt1"/>
                </a:solidFill>
              </a:rPr>
              <a:t>:</a:t>
            </a:r>
            <a:endParaRPr b="1" sz="3120">
              <a:solidFill>
                <a:schemeClr val="lt1"/>
              </a:solidFill>
            </a:endParaRPr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40500"/>
            <a:ext cx="1819448" cy="3944350"/>
          </a:xfrm>
          <a:prstGeom prst="rect">
            <a:avLst/>
          </a:prstGeom>
          <a:noFill/>
          <a:ln cap="flat" cmpd="sng" w="38100">
            <a:solidFill>
              <a:srgbClr val="3DBDE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0710" y="1040500"/>
            <a:ext cx="1819448" cy="3944350"/>
          </a:xfrm>
          <a:prstGeom prst="rect">
            <a:avLst/>
          </a:prstGeom>
          <a:noFill/>
          <a:ln cap="flat" cmpd="sng" w="38100">
            <a:solidFill>
              <a:srgbClr val="3DBDE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720" y="1040500"/>
            <a:ext cx="1819448" cy="3944350"/>
          </a:xfrm>
          <a:prstGeom prst="rect">
            <a:avLst/>
          </a:prstGeom>
          <a:noFill/>
          <a:ln cap="flat" cmpd="sng" w="38100">
            <a:solidFill>
              <a:srgbClr val="3DBDE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2843" y="1040500"/>
            <a:ext cx="1819448" cy="3944350"/>
          </a:xfrm>
          <a:prstGeom prst="rect">
            <a:avLst/>
          </a:prstGeom>
          <a:noFill/>
          <a:ln cap="flat" cmpd="sng" w="38100">
            <a:solidFill>
              <a:srgbClr val="3DBDE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/>
          <p:nvPr/>
        </p:nvSpPr>
        <p:spPr>
          <a:xfrm>
            <a:off x="282600" y="184550"/>
            <a:ext cx="8578800" cy="709800"/>
          </a:xfrm>
          <a:prstGeom prst="roundRect">
            <a:avLst>
              <a:gd fmla="val 16667" name="adj"/>
            </a:avLst>
          </a:prstGeom>
          <a:solidFill>
            <a:srgbClr val="3DB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0"/>
          <p:cNvSpPr txBox="1"/>
          <p:nvPr>
            <p:ph type="title"/>
          </p:nvPr>
        </p:nvSpPr>
        <p:spPr>
          <a:xfrm>
            <a:off x="311700" y="228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120">
                <a:solidFill>
                  <a:schemeClr val="lt1"/>
                </a:solidFill>
              </a:rPr>
              <a:t>КОД ПРОГРАММЫ:</a:t>
            </a:r>
            <a:endParaRPr b="1" sz="3120">
              <a:solidFill>
                <a:schemeClr val="lt1"/>
              </a:solidFill>
            </a:endParaRPr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00" y="975125"/>
            <a:ext cx="3300725" cy="3373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2750" y="975125"/>
            <a:ext cx="2719450" cy="171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675" y="975125"/>
            <a:ext cx="2082625" cy="171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0"/>
          <p:cNvSpPr/>
          <p:nvPr/>
        </p:nvSpPr>
        <p:spPr>
          <a:xfrm>
            <a:off x="282600" y="4401075"/>
            <a:ext cx="3300600" cy="437400"/>
          </a:xfrm>
          <a:prstGeom prst="roundRect">
            <a:avLst>
              <a:gd fmla="val 16667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4" name="Google Shape;164;p20"/>
          <p:cNvSpPr txBox="1"/>
          <p:nvPr/>
        </p:nvSpPr>
        <p:spPr>
          <a:xfrm>
            <a:off x="282600" y="4401225"/>
            <a:ext cx="330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</a:rPr>
              <a:t>СМЕНА СЦЕН ПРИЛОЖЕНИЯ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4572000" y="2867575"/>
            <a:ext cx="3300600" cy="437400"/>
          </a:xfrm>
          <a:prstGeom prst="roundRect">
            <a:avLst>
              <a:gd fmla="val 16667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66" name="Google Shape;166;p20"/>
          <p:cNvSpPr txBox="1"/>
          <p:nvPr/>
        </p:nvSpPr>
        <p:spPr>
          <a:xfrm>
            <a:off x="4572150" y="2867525"/>
            <a:ext cx="33006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</a:rPr>
              <a:t>РЕАЛИЗАЦИЯ </a:t>
            </a:r>
            <a:r>
              <a:rPr b="1" lang="ru" sz="1600">
                <a:solidFill>
                  <a:schemeClr val="lt1"/>
                </a:solidFill>
              </a:rPr>
              <a:t>РЕГИСТРАЦИИ</a:t>
            </a:r>
            <a:endParaRPr b="1" sz="1600">
              <a:solidFill>
                <a:schemeClr val="lt1"/>
              </a:solidFill>
            </a:endParaRPr>
          </a:p>
        </p:txBody>
      </p:sp>
      <p:pic>
        <p:nvPicPr>
          <p:cNvPr id="167" name="Google Shape;16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00950" y="4459775"/>
            <a:ext cx="2460452" cy="52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/>
          <p:nvPr/>
        </p:nvSpPr>
        <p:spPr>
          <a:xfrm>
            <a:off x="282600" y="184550"/>
            <a:ext cx="8578800" cy="709800"/>
          </a:xfrm>
          <a:prstGeom prst="roundRect">
            <a:avLst>
              <a:gd fmla="val 16667" name="adj"/>
            </a:avLst>
          </a:prstGeom>
          <a:solidFill>
            <a:srgbClr val="3DB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1"/>
          <p:cNvSpPr txBox="1"/>
          <p:nvPr>
            <p:ph type="title"/>
          </p:nvPr>
        </p:nvSpPr>
        <p:spPr>
          <a:xfrm>
            <a:off x="2247750" y="253100"/>
            <a:ext cx="464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ru" sz="3120">
                <a:solidFill>
                  <a:schemeClr val="lt1"/>
                </a:solidFill>
              </a:rPr>
              <a:t>ИТОГИ РАБОТЫ:</a:t>
            </a:r>
            <a:endParaRPr b="1" sz="3120">
              <a:solidFill>
                <a:schemeClr val="lt1"/>
              </a:solidFill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282600" y="1026425"/>
            <a:ext cx="8578800" cy="3844500"/>
          </a:xfrm>
          <a:prstGeom prst="roundRect">
            <a:avLst>
              <a:gd fmla="val 16667" name="adj"/>
            </a:avLst>
          </a:prstGeom>
          <a:solidFill>
            <a:srgbClr val="5CC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1"/>
          <p:cNvSpPr txBox="1"/>
          <p:nvPr/>
        </p:nvSpPr>
        <p:spPr>
          <a:xfrm>
            <a:off x="311700" y="1060000"/>
            <a:ext cx="5959800" cy="20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lt1"/>
                </a:solidFill>
              </a:rPr>
              <a:t>ВЫВОД ПО РАБОТЕ:</a:t>
            </a:r>
            <a:endParaRPr b="1" sz="21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b="1" lang="ru" sz="1600">
                <a:solidFill>
                  <a:schemeClr val="lt1"/>
                </a:solidFill>
              </a:rPr>
              <a:t>МЫ ПОЛУЧИЛИ РАБОЧЕЕ ПРИЛОЖЕНИЕ ДЛЯ ИЗУЧЕНИЯ ФИНАНСОВОЙ ГРАМОТНОСТИ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b="1" lang="ru" sz="1600">
                <a:solidFill>
                  <a:schemeClr val="lt1"/>
                </a:solidFill>
              </a:rPr>
              <a:t>УГЛУБИЛИ В ПОЗНАНИЯ ЯЗЫКА </a:t>
            </a:r>
            <a:r>
              <a:rPr b="1" lang="ru" sz="1600">
                <a:solidFill>
                  <a:schemeClr val="accent6"/>
                </a:solidFill>
              </a:rPr>
              <a:t>«KOTLIN»</a:t>
            </a:r>
            <a:r>
              <a:rPr b="1" lang="ru" sz="1600">
                <a:solidFill>
                  <a:schemeClr val="lt1"/>
                </a:solidFill>
              </a:rPr>
              <a:t> И РАЗРАБОТКИ В </a:t>
            </a:r>
            <a:r>
              <a:rPr b="1" lang="ru" sz="1600">
                <a:solidFill>
                  <a:schemeClr val="accent6"/>
                </a:solidFill>
              </a:rPr>
              <a:t>«ANDROID STUDIO»</a:t>
            </a:r>
            <a:endParaRPr b="1" sz="1600">
              <a:solidFill>
                <a:schemeClr val="accent6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AutoNum type="arabicParenR"/>
            </a:pPr>
            <a:r>
              <a:rPr b="1" lang="ru" sz="1600">
                <a:solidFill>
                  <a:schemeClr val="lt1"/>
                </a:solidFill>
              </a:rPr>
              <a:t>НАУЧИЛИСЬ РАБОТАТЬ БЫСТРО И ЭФФЕКТИВНО </a:t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292200" y="3116100"/>
            <a:ext cx="58368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100">
                <a:solidFill>
                  <a:schemeClr val="lt1"/>
                </a:solidFill>
              </a:rPr>
              <a:t>ПЛАНЫ НА </a:t>
            </a:r>
            <a:r>
              <a:rPr b="1" lang="ru" sz="2100">
                <a:solidFill>
                  <a:schemeClr val="lt1"/>
                </a:solidFill>
              </a:rPr>
              <a:t>БУДУЩЕЕ</a:t>
            </a:r>
            <a:r>
              <a:rPr b="1" lang="ru" sz="2100">
                <a:solidFill>
                  <a:schemeClr val="lt1"/>
                </a:solidFill>
              </a:rPr>
              <a:t>:</a:t>
            </a:r>
            <a:endParaRPr b="1" sz="2100"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ru" sz="1600">
                <a:solidFill>
                  <a:schemeClr val="lt1"/>
                </a:solidFill>
              </a:rPr>
              <a:t>ДАЛЬШЕ РАЗВИВАТЬ </a:t>
            </a:r>
            <a:r>
              <a:rPr b="1" lang="ru" sz="1600">
                <a:solidFill>
                  <a:schemeClr val="lt1"/>
                </a:solidFill>
              </a:rPr>
              <a:t>ПРИЛОЖЕНИЕ </a:t>
            </a:r>
            <a:r>
              <a:rPr b="1" lang="ru" sz="1600">
                <a:solidFill>
                  <a:schemeClr val="accent6"/>
                </a:solidFill>
              </a:rPr>
              <a:t>«ПРОСТАЯ ЭКОНОМИКА»</a:t>
            </a:r>
            <a:r>
              <a:rPr b="1" lang="ru" sz="1600">
                <a:solidFill>
                  <a:schemeClr val="lt1"/>
                </a:solidFill>
              </a:rPr>
              <a:t> </a:t>
            </a:r>
            <a:r>
              <a:rPr b="1" lang="ru" sz="1600">
                <a:solidFill>
                  <a:schemeClr val="lt1"/>
                </a:solidFill>
              </a:rPr>
              <a:t> </a:t>
            </a:r>
            <a:endParaRPr b="1" sz="1600">
              <a:solidFill>
                <a:schemeClr val="lt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-"/>
            </a:pPr>
            <a:r>
              <a:rPr b="1" lang="ru" sz="1600">
                <a:solidFill>
                  <a:schemeClr val="lt1"/>
                </a:solidFill>
              </a:rPr>
              <a:t>И НЕ ОСТАНАВЛИВАТЬСЯ В РАЗВИТИИ </a:t>
            </a:r>
            <a:endParaRPr b="1" sz="1600"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177" name="Google Shape;177;p21" title="video_2024-11-24_14-30-23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1500" y="1221863"/>
            <a:ext cx="1554124" cy="3453626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